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8" r:id="rId5"/>
    <p:sldId id="280" r:id="rId6"/>
    <p:sldId id="281" r:id="rId7"/>
    <p:sldId id="292" r:id="rId8"/>
    <p:sldId id="282" r:id="rId9"/>
    <p:sldId id="283" r:id="rId10"/>
    <p:sldId id="293" r:id="rId11"/>
    <p:sldId id="285" r:id="rId12"/>
    <p:sldId id="286" r:id="rId13"/>
    <p:sldId id="294" r:id="rId14"/>
    <p:sldId id="295" r:id="rId15"/>
    <p:sldId id="296" r:id="rId16"/>
    <p:sldId id="288" r:id="rId17"/>
    <p:sldId id="289" r:id="rId18"/>
    <p:sldId id="290" r:id="rId19"/>
    <p:sldId id="297" r:id="rId20"/>
    <p:sldId id="291" r:id="rId21"/>
    <p:sldId id="298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4" autoAdjust="0"/>
    <p:restoredTop sz="94619" autoAdjust="0"/>
  </p:normalViewPr>
  <p:slideViewPr>
    <p:cSldViewPr snapToGrid="0">
      <p:cViewPr>
        <p:scale>
          <a:sx n="41" d="100"/>
          <a:sy n="41" d="100"/>
        </p:scale>
        <p:origin x="1764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21/07/2025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A165-E5BD-1A40-D306-D4EE4EB7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6380895-B74F-7276-1905-CBDF76E7D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456C92-2272-160A-2E69-18E68F20A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418E8-0A0D-67CE-E2F2-4BCD6C4E7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29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6090D-2F2C-D965-AD77-685C5D77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7F792D-3A4E-B203-DCE7-FBCB12E43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3B38AB-E0B8-8650-DF76-682C3241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611B4F-1D01-6ED0-7222-6C28D4434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75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3970-F90E-072D-5339-055E346F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1911EC-1302-74B7-CE42-C540E8EC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5AE85C1-29F6-73CA-7376-9094E5F12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63B9C0-2E42-10E5-C7E4-5AE4339B9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281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5ADA-2479-AE87-EBE9-5E1C74A5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5EB31B-97FA-134C-07E2-80D4EEE71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27A9D5-070B-F39B-EABA-629F2F290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9D7273-651B-14CB-48FA-A6BC68D8E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19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3D9D-D7B5-B41E-C04D-BE1E9D0F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4E0206-ECA5-05EF-6C46-D5B14EAE9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725741-5F5C-CB90-7147-E538ACB50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A9D6C2-4C5A-1E88-E823-82B6B238E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F17D-668C-CD8E-4ADE-E991EE64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D60FA4-1200-59C5-900F-EB4F75CA7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2C908BD-8EDE-2B25-EF63-BC6257E17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04740E-DFE1-CB9F-6263-D45047BB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004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58A5-A665-F44E-0730-BC6C43C2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3BB384D-BC63-0626-0C33-757FB0E43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DFF199-4874-0FC0-20FC-30FE69733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6DD130-E938-73A1-48CE-9CF74D218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52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9ECA-B8D4-CC86-09FC-C8966521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29774B-0C2D-0C0E-0460-4E40054B6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138416-9749-62B6-51D3-4774B371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605958-9D2B-8912-F639-DEC741FC3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94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A25D9-6BD8-F3E7-8D6A-F035BB7A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BBFA52-99A4-5A5E-A7FA-1DFE7D84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698D2C-84F8-3665-D805-82DDE0BCE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62ED0-1424-F6AD-6F3C-CD502FD85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22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4789-7042-5319-FE4C-9DFA8515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8436F3-2A6F-399A-0585-ABC353775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19BF08-89F7-281C-1BDD-AE349B52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E333F-5FC6-4505-A281-22DE501EF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3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E098-334D-1B08-FB06-A3DE462C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17B297-BDD3-05BE-43CA-3EC169B87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28A84F-725D-DB40-FD23-D50C0533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42FD44-113F-56F0-F3DB-83BD2E5E8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186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86E3-BE46-05EE-BF72-008AD0F0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CAA096-7EAF-5B51-0F2C-83A805A4A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48FFE4-2EDA-83A5-FAC0-C5C1AC4A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248AB-E3C5-7361-B447-C8E478819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91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593D-7B93-E4AF-07B4-B54388D1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75F53D-EA1A-D77D-2BFF-BC8B1D65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A5D1C4-59AB-DCF3-B182-709DF43C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9E914C-A348-7D83-42A2-8BFEF13EC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6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83F2-1789-55A3-9233-99F01725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F9971B-B28C-83EE-DE8F-4AE59461C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1B9D55-99CC-C1DB-118D-E354E1D49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460696-4203-DAB2-44FE-56FD9FB71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90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CEBE-F4F1-2148-3320-ACC07C3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15FDF6-2917-F362-3816-C5EC61B2C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EAD703-E4F5-5ADA-E231-D80E6AB8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1C3CE5-4ACC-81CB-45A0-0BB2F569B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41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31DE-77CA-193D-D305-FC4EB00A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7072E7-9675-EA93-717F-99E1DDEB4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9519E8A-11B9-4E02-9508-858DB652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E9BA1-186D-6218-B882-A007442EB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44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50791-E745-CB2A-C181-8C09A515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18C7FF-D5BB-C70C-992C-18E96A64F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65F6CD-4443-A2BB-074B-EEB50A819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43261C-9CED-319F-0BB9-9BA5AA005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04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21/07/2025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it-IT" sz="4000"/>
              <a:t>Variational Monte Carlo method</a:t>
            </a:r>
            <a:endParaRPr lang="it-IT" sz="40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650377"/>
            <a:ext cx="3485072" cy="534100"/>
          </a:xfrm>
        </p:spPr>
        <p:txBody>
          <a:bodyPr rtlCol="0">
            <a:normAutofit/>
          </a:bodyPr>
          <a:lstStyle/>
          <a:p>
            <a:pPr algn="l" rtl="0"/>
            <a:r>
              <a:rPr lang="it-IT" sz="2300"/>
              <a:t>Ilaria Carpi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DD1A2-5A71-E5D6-0226-B84F1BD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3CCB7ABD-F660-82AA-8487-CDDF5DBC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78C9B1-1D49-D1B1-F486-0DD44F4E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4B732D6-0AE9-24E2-D1E6-1F8FE8989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DE4265C-0651-B6A2-2153-EF0E19F6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286672-4776-3BCE-6406-612E0D357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781476" cy="4652022"/>
              </a:xfrm>
            </p:spPr>
            <p:txBody>
              <a:bodyPr rtlCol="0" anchor="t">
                <a:normAutofit/>
              </a:bodyPr>
              <a:lstStyle/>
              <a:p>
                <a:endParaRPr lang="it-IT" sz="2400"/>
              </a:p>
              <a:p>
                <a:r>
                  <a:rPr lang="it-IT" sz="2400"/>
                  <a:t>Then, start the Markov chain to find the energy minimum, starting from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it-IT" sz="2400"/>
                  <a:t> (the expected value in the minimum is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2400"/>
                  <a:t>)</a:t>
                </a:r>
              </a:p>
              <a:p>
                <a:r>
                  <a:rPr lang="it-IT" sz="2400"/>
                  <a:t>Algorithm: </a:t>
                </a:r>
              </a:p>
              <a:p>
                <a:pPr lvl="1"/>
                <a:r>
                  <a:rPr lang="it-IT" sz="1600"/>
                  <a:t>Generate each value of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600"/>
                  <a:t> as a random step</a:t>
                </a:r>
              </a:p>
              <a:p>
                <a:pPr marL="450000" lvl="1" indent="0">
                  <a:buNone/>
                </a:pPr>
                <a:endParaRPr lang="it-IT" sz="1600"/>
              </a:p>
              <a:p>
                <a:pPr lvl="1"/>
                <a:endParaRPr lang="it-IT" sz="1600"/>
              </a:p>
              <a:p>
                <a:pPr lvl="1"/>
                <a:r>
                  <a:rPr lang="it-IT" sz="1600"/>
                  <a:t>Calculate the energy and variance using correlated sampling</a:t>
                </a:r>
              </a:p>
              <a:p>
                <a:pPr marL="450000" lvl="1" indent="0">
                  <a:buNone/>
                </a:pPr>
                <a:endParaRPr lang="it-IT" sz="22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286672-4776-3BCE-6406-612E0D357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781476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32357C6-72F7-3A96-B829-D9DC4B2E2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1373" y="5294239"/>
            <a:ext cx="6641077" cy="10902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451B29-03BA-9613-F6C3-6BFC882C2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30" y="4307677"/>
            <a:ext cx="4649060" cy="2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33161-C635-2DFB-861E-9E0C88A5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A0E47EF8-29D2-7A7D-2989-E58BC5D39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98F02A-B4FF-AAF7-7A33-DF8611C6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AF4614DC-5E72-C2A7-0689-AD35A5F2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0446B5-7A5B-1797-4CF6-AAC240A4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EDBE240-36E4-00FE-B59A-63F640062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4114714" cy="4652022"/>
              </a:xfrm>
            </p:spPr>
            <p:txBody>
              <a:bodyPr rtlCol="0" anchor="t">
                <a:normAutofit/>
              </a:bodyPr>
              <a:lstStyle/>
              <a:p>
                <a:endParaRPr lang="it-IT" sz="2400"/>
              </a:p>
              <a:p>
                <a:r>
                  <a:rPr lang="it-IT" sz="2400"/>
                  <a:t>Ask the Metropolis question: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pPr lvl="1"/>
                <a:r>
                  <a:rPr lang="it-IT" sz="14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/>
                  <a:t>, the move is accepted; if instead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400"/>
                  <a:t>, we evaluate the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it-IT" sz="1400"/>
                  <a:t> using as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it-IT" sz="1400"/>
              </a:p>
              <a:p>
                <a:pPr lvl="1"/>
                <a:endParaRPr lang="it-IT" sz="1400"/>
              </a:p>
              <a:p>
                <a:pPr lvl="1"/>
                <a:r>
                  <a:rPr lang="it-IT" sz="1400"/>
                  <a:t>We also store the value of the minimum energy and update it in every cycle </a:t>
                </a:r>
              </a:p>
              <a:p>
                <a:endParaRPr lang="it-IT" sz="2400"/>
              </a:p>
              <a:p>
                <a:pPr marL="36900" indent="0">
                  <a:buNone/>
                </a:pPr>
                <a:endParaRPr lang="it-IT" sz="22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EDBE240-36E4-00FE-B59A-63F640062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4114714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4A4EE42F-DAA6-7895-99C1-FEB2CE944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91" y="2364290"/>
            <a:ext cx="5410171" cy="34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C3EB3-25D9-9B8E-380C-618CA4B14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776D3584-17E5-5A31-7DE6-E4F42A29C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45C02B-71C3-CB71-7A41-A85CE28D0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6E71F560-1949-5F10-DB50-897E01AB9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F88975-246A-2289-7731-E466085F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Oscillator: results</a:t>
            </a:r>
            <a:endParaRPr lang="it-IT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5F5551-CBB4-1C85-1756-23BA67D0E462}"/>
                  </a:ext>
                </a:extLst>
              </p:cNvPr>
              <p:cNvSpPr txBox="1"/>
              <p:nvPr/>
            </p:nvSpPr>
            <p:spPr>
              <a:xfrm>
                <a:off x="2331790" y="2189649"/>
                <a:ext cx="3925235" cy="406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r>
                  <a:rPr kumimoji="0" lang="it-IT" sz="24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From these graphs we see that the minimum energy is around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, and the value at the minimum is approximately</a:t>
                </a:r>
                <a:r>
                  <a:rPr kumimoji="0" lang="it-IT" sz="2400" b="0" i="0" u="none" strike="noStrike" kern="1200" cap="none" spc="0" normalizeH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it-IT" sz="2400">
                  <a:solidFill>
                    <a:schemeClr val="tx2"/>
                  </a:solidFill>
                </a:endParaRPr>
              </a:p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endParaRPr lang="it-IT" sz="2400">
                  <a:solidFill>
                    <a:schemeClr val="tx2"/>
                  </a:solidFill>
                </a:endParaRPr>
              </a:p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r>
                  <a:rPr lang="it-IT" sz="2400">
                    <a:solidFill>
                      <a:schemeClr val="tx2"/>
                    </a:solidFill>
                  </a:rPr>
                  <a:t>The variance gets smaller as the value of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400">
                    <a:solidFill>
                      <a:schemeClr val="tx2"/>
                    </a:solidFill>
                  </a:rPr>
                  <a:t> approaches the minimum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5F5551-CBB4-1C85-1756-23BA67D0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90" y="2189649"/>
                <a:ext cx="3925235" cy="4068230"/>
              </a:xfrm>
              <a:prstGeom prst="rect">
                <a:avLst/>
              </a:prstGeom>
              <a:blipFill>
                <a:blip r:embed="rId7"/>
                <a:stretch>
                  <a:fillRect r="-2333" b="-2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26AE7A6B-A142-555A-FDAB-A511ACD6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349" y="2265849"/>
            <a:ext cx="5402326" cy="36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159B3-301C-177D-6BE8-85DA9AE6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C02EEEDD-9085-56DF-6246-F68CCAF73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5EA6C7-C9D0-7E0C-665E-E302C4DB2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AC25153D-47F4-ED05-99F2-6D22FBA7F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1AE88-908A-7477-FD7E-EDF49BA2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279DF35-20FC-C958-445B-D57EA1F4B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70000" lnSpcReduction="2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900"/>
                  <a:t>Hamiltonian: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sz="2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900"/>
              </a:p>
              <a:p>
                <a:pPr rtl="0"/>
                <a:r>
                  <a:rPr lang="it-IT" sz="2900"/>
                  <a:t>Trial wave function: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2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sz="2900"/>
              </a:p>
              <a:p>
                <a:pPr rtl="0"/>
                <a:endParaRPr lang="it-IT" sz="2900"/>
              </a:p>
              <a:p>
                <a:pPr rtl="0"/>
                <a:r>
                  <a:rPr lang="it-IT" sz="2900"/>
                  <a:t>Local energy: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 sz="29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it-IT" sz="2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9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279DF35-20FC-C958-445B-D57EA1F4B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53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7360F-F7B3-72FD-CB6B-A65784962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36B36039-495A-C124-BADD-7639F0EC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899A77-8D85-7E46-2F84-A9B54DF9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887D26C-7C53-EC55-BD87-D6849243E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3554935-6F3A-5890-7CF7-6C0577E6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008AEB2-13D1-115F-91C7-A45A82786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77500" lnSpcReduction="20000"/>
              </a:bodyPr>
              <a:lstStyle/>
              <a:p>
                <a:r>
                  <a:rPr lang="it-IT" sz="2400"/>
                  <a:t>The potential is an effective potential that reproduces the spin-isospin-independent interaction between two nucleons at low energies [3]: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sSup>
                        <m:s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−3 </m:t>
                          </m:r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63.35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1.05 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−21.5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0.6 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83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1.5 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r>
                  <a:rPr lang="it-IT" sz="2400"/>
                  <a:t>The trial wave function, with 3 free parameters, is a Jastrow correlation factor multiplying an uncorrelated state: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200"/>
              </a:p>
              <a:p>
                <a:pPr marL="36900" indent="0">
                  <a:buNone/>
                </a:pPr>
                <a:r>
                  <a:rPr lang="it-IT" sz="2200"/>
                  <a:t>	which can be written as the product: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sz="2200"/>
              </a:p>
              <a:p>
                <a:pPr marL="36900" indent="0">
                  <a:buNone/>
                </a:pPr>
                <a:r>
                  <a:rPr lang="it-IT" sz="2200"/>
                  <a:t>	where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/8</m:t>
                    </m:r>
                  </m:oMath>
                </a14:m>
                <a:endParaRPr lang="it-IT" sz="2200"/>
              </a:p>
              <a:p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008AEB2-13D1-115F-91C7-A45A82786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0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64D75-7F15-156D-39C7-7941EF6C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6F077ECB-37E5-84C3-415F-1540BEAC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5451D0-B75C-E39B-D704-9B345186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6490B64-0640-9F61-63B3-F3B3DF9B1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E1C9CBE-442E-047B-0BB5-F8D02EBF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1180D3-6BBC-D52A-51F5-E6F8B5E14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4114715" cy="4931241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Wave function</a:t>
                </a:r>
              </a:p>
              <a:p>
                <a:pPr lvl="1"/>
                <a:r>
                  <a:rPr kumimoji="0" lang="it-IT" sz="12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E3DED1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  <a:ea typeface="+mn-ea"/>
                    <a:cs typeface="+mn-cs"/>
                  </a:rPr>
                  <a:t>The parameters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2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2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it-IT" sz="12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t-IT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1200"/>
              </a:p>
              <a:p>
                <a:pPr lvl="1"/>
                <a:r>
                  <a:rPr lang="it-IT" sz="1200"/>
                  <a:t>The function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200"/>
                  <a:t> is the square distance between particles</a:t>
                </a:r>
                <a:endParaRPr lang="it-IT" sz="2400"/>
              </a:p>
              <a:p>
                <a:r>
                  <a:rPr lang="it-IT" sz="2400"/>
                  <a:t>Potential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r>
                  <a:rPr lang="it-IT" sz="2400"/>
                  <a:t>Kinetic energy </a:t>
                </a:r>
              </a:p>
              <a:p>
                <a:pPr lvl="1"/>
                <a:r>
                  <a:rPr lang="it-IT" sz="1200"/>
                  <a:t>The second-order differential in the kinetic energy is approximated with a centered second difference, and the constant is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it-IT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≃20.72</m:t>
                    </m:r>
                  </m:oMath>
                </a14:m>
                <a:endParaRPr lang="it-IT" sz="1200"/>
              </a:p>
              <a:p>
                <a:endParaRPr lang="it-IT" sz="2400"/>
              </a:p>
            </p:txBody>
          </p:sp>
        </mc:Choice>
        <mc:Fallback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1180D3-6BBC-D52A-51F5-E6F8B5E14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4114715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1E7E1520-D781-CAED-8A5C-FD651CACB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364" y="1732448"/>
            <a:ext cx="4911626" cy="480781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66C7994-A085-5235-099D-E8C6F7814328}"/>
              </a:ext>
            </a:extLst>
          </p:cNvPr>
          <p:cNvCxnSpPr>
            <a:cxnSpLocks/>
          </p:cNvCxnSpPr>
          <p:nvPr/>
        </p:nvCxnSpPr>
        <p:spPr>
          <a:xfrm>
            <a:off x="4518991" y="2009124"/>
            <a:ext cx="1674192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4CDEF3A-0931-7A0C-186F-45D78B5F9474}"/>
              </a:ext>
            </a:extLst>
          </p:cNvPr>
          <p:cNvCxnSpPr>
            <a:cxnSpLocks/>
          </p:cNvCxnSpPr>
          <p:nvPr/>
        </p:nvCxnSpPr>
        <p:spPr>
          <a:xfrm>
            <a:off x="3849284" y="3508829"/>
            <a:ext cx="2343899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1AEE913-A3C9-0B94-B56E-B63765A330C8}"/>
              </a:ext>
            </a:extLst>
          </p:cNvPr>
          <p:cNvCxnSpPr>
            <a:cxnSpLocks/>
          </p:cNvCxnSpPr>
          <p:nvPr/>
        </p:nvCxnSpPr>
        <p:spPr>
          <a:xfrm>
            <a:off x="4485860" y="4652932"/>
            <a:ext cx="1707323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9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88BCF-18B1-9B7B-F796-94496010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95A1DAAE-A147-9C76-43A8-870E6069E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EF1FFA-A684-93B4-7B66-FB24D43B7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4BE50FD-0A16-6B2E-F609-EAC9FD8A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CBECA9-8B97-9728-842F-352D178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44F3497-0229-CDEE-4FE9-1E2D3D0A7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9726602" cy="4931241"/>
          </a:xfrm>
        </p:spPr>
        <p:txBody>
          <a:bodyPr rtlCol="0" anchor="t">
            <a:normAutofit/>
          </a:bodyPr>
          <a:lstStyle/>
          <a:p>
            <a:r>
              <a:rPr lang="it-IT" sz="2400"/>
              <a:t>As the final goal for parameters, we take the values from ref. [1]</a:t>
            </a:r>
          </a:p>
          <a:p>
            <a:endParaRPr lang="it-IT" sz="2400"/>
          </a:p>
          <a:p>
            <a:endParaRPr lang="it-IT" sz="2400"/>
          </a:p>
          <a:p>
            <a:r>
              <a:rPr lang="it-IT" sz="2400"/>
              <a:t>The code structure is the same as in the 1d harmonic oscillator case, with the difference that now we are varying 3 parameters: </a:t>
            </a:r>
          </a:p>
          <a:p>
            <a:endParaRPr lang="it-IT" sz="2400"/>
          </a:p>
          <a:p>
            <a:endParaRPr lang="it-IT" sz="24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F20904F-6BD1-7FCF-B238-3B07423FE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009" y="2370831"/>
            <a:ext cx="4876406" cy="3266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56C22C5-02C0-9008-D4E7-927C75724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85" y="4409182"/>
            <a:ext cx="6352053" cy="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624E9-66CD-5057-C928-1B9543C65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B096B002-1C50-C993-A566-58D3D174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EEF98-DFF0-E6C4-1AE2-A5EFD66F4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36E78763-4840-2BB1-5430-977F01DD5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F642812-A127-B918-6905-4B7875A4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4: results 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3A36D1FE-B74B-4D36-4BFA-169D27C02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4114715" cy="4931241"/>
          </a:xfrm>
        </p:spPr>
        <p:txBody>
          <a:bodyPr rtlCol="0" anchor="t">
            <a:normAutofit lnSpcReduction="10000"/>
          </a:bodyPr>
          <a:lstStyle/>
          <a:p>
            <a:r>
              <a:rPr lang="it-IT" sz="2400"/>
              <a:t>Varying the parameter steps and the number of iterations of the VMC cycle, the results are visibly different</a:t>
            </a:r>
          </a:p>
          <a:p>
            <a:endParaRPr lang="it-IT" sz="2400"/>
          </a:p>
          <a:p>
            <a:r>
              <a:rPr lang="it-IT" sz="2400"/>
              <a:t>The starting parameters that optimize the precision and the running time are: </a:t>
            </a:r>
          </a:p>
          <a:p>
            <a:pPr lvl="1"/>
            <a:r>
              <a:rPr lang="it-IT" sz="2200"/>
              <a:t>step1 = 10/100</a:t>
            </a:r>
          </a:p>
          <a:p>
            <a:pPr lvl="1"/>
            <a:r>
              <a:rPr lang="it-IT" sz="2200"/>
              <a:t>step2 = 25/100</a:t>
            </a:r>
          </a:p>
          <a:p>
            <a:pPr lvl="1"/>
            <a:r>
              <a:rPr lang="it-IT" sz="2200"/>
              <a:t>Step3 = 50/100</a:t>
            </a:r>
          </a:p>
        </p:txBody>
      </p:sp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B4EA48B-0DA6-A58A-5F72-5BE21A07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42" t="5751" r="17059" b="15556"/>
          <a:stretch>
            <a:fillRect/>
          </a:stretch>
        </p:blipFill>
        <p:spPr>
          <a:xfrm>
            <a:off x="7446759" y="1732448"/>
            <a:ext cx="3562502" cy="46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3305D-CD59-E851-A148-F7A667E6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5B0025BC-A666-2F78-5B7D-799F8A033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A9CC23-E84B-C8FF-0102-3589E6426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60E25104-2BA9-E082-AEF8-90938503B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BACF0AE-A00B-1D20-236D-1090E0BF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References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8A31A785-73F9-27AC-AB7A-EAA112D5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9733460" cy="4931241"/>
          </a:xfrm>
        </p:spPr>
        <p:txBody>
          <a:bodyPr rtlCol="0" anchor="t"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it-IT" sz="2400"/>
              <a:t>R. Guardiola, "Monte Carlo Methods in Quantum Many Body Theories", 1998, DOI: 10.1007/BFb0104529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R. F. Bishop, E. Buendia, M. F. Flynn and R. Guardiola, "Diffusion Monte Carlo Determination of the Binding Energy of the 4He Nucleus for Model Wigner Potentials", 1992, DOI: 10.1088/0954-3899/18/2/002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I. R. Afnan, Y. C. Tang, "Investigation of Nuclear Three- and Four-Body Systems with Soft-Core Nucleon-Nucleon Potentials", 1968, DOI: 10.1103/PhysRev.175.1337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A. Gezerlis, "Numerical Methods in Physics with Python", ch. 7, 2020, DOI: 10.1017/9781108772310</a:t>
            </a:r>
          </a:p>
        </p:txBody>
      </p:sp>
    </p:spTree>
    <p:extLst>
      <p:ext uri="{BB962C8B-B14F-4D97-AF65-F5344CB8AC3E}">
        <p14:creationId xmlns:p14="http://schemas.microsoft.com/office/powerpoint/2010/main" val="28530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8F01E-BE2D-EA9E-E75B-7D2C85E54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F8E84857-1579-9460-00F5-771C495A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6BF5CB-C9A3-D0DD-4C5F-0562C799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1A89D267-6465-CB2C-C552-E217226C3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91C2EA-0049-DDF1-004E-56D986D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Importance Sampling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07F3609A-B13B-AA19-A609-541D3402C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843285"/>
                <a:ext cx="9161779" cy="4682206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The expectation value of some function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/>
                  <a:t> can be calculated using an importance sampling probability distribution function (PDF)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sz="2400"/>
                  <a:t>: </a:t>
                </a:r>
              </a:p>
              <a:p>
                <a:pPr marL="36900" indent="0">
                  <a:buNone/>
                </a:pPr>
                <a:endParaRPr lang="it-IT" sz="2400" b="0" i="1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it-IT" sz="2400"/>
              </a:p>
              <a:p>
                <a:pPr rtl="0"/>
                <a:endParaRPr lang="it-IT" sz="2400"/>
              </a:p>
              <a:p>
                <a:pPr rtl="0"/>
                <a:r>
                  <a:rPr lang="it-IT" sz="2400"/>
                  <a:t>The resulting expectation value is more precise than without importance sampling</a:t>
                </a:r>
                <a:endParaRPr lang="it-IT" sz="2400" dirty="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07F3609A-B13B-AA19-A609-541D3402C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843285"/>
                <a:ext cx="9161779" cy="468220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31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ADFD7-DD2A-248A-3D04-AAB564A6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8CC88929-4648-34AE-B791-EE7BA094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2D05E1-42BE-C387-1B33-7994BAAC4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1EE33F50-6FF2-71E8-A614-7FE91BEC2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F3D1035-AE40-2EC2-B2AC-DC1A7EB3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Markov Chains and Metropolis Algorithm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0E39369-C00E-117F-7E41-3A2450057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161779" cy="4635694"/>
              </a:xfrm>
            </p:spPr>
            <p:txBody>
              <a:bodyPr rtlCol="0" anchor="t">
                <a:normAutofit fontScale="70000" lnSpcReduction="20000"/>
              </a:bodyPr>
              <a:lstStyle/>
              <a:p>
                <a:pPr rtl="0"/>
                <a:endParaRPr lang="it-IT" sz="2400"/>
              </a:p>
              <a:p>
                <a:pPr rtl="0"/>
                <a:r>
                  <a:rPr lang="it-IT" sz="2400"/>
                  <a:t>A Markov chain is a discrete set of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400"/>
                  <a:t> with a rule that defines the transition probability between states</a:t>
                </a:r>
              </a:p>
              <a:p>
                <a:r>
                  <a:rPr lang="it-IT" sz="2400"/>
                  <a:t>To generate this set of random numbers from a known PDF we use the Metropolis algorithm: </a:t>
                </a:r>
              </a:p>
              <a:p>
                <a:pPr lvl="1"/>
                <a:r>
                  <a:rPr lang="it-IT" sz="2200"/>
                  <a:t>Generate a starting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20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200"/>
              </a:p>
              <a:p>
                <a:pPr lvl="1"/>
                <a:r>
                  <a:rPr lang="it-IT" sz="2200"/>
                  <a:t>Generate a random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200"/>
              </a:p>
              <a:p>
                <a:pPr lvl="1"/>
                <a:r>
                  <a:rPr lang="it-IT" sz="2200"/>
                  <a:t>Metropolis question: </a:t>
                </a:r>
              </a:p>
              <a:p>
                <a:pPr lvl="2"/>
                <a:r>
                  <a:rPr lang="it-IT" sz="19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the transition is accepted</a:t>
                </a:r>
              </a:p>
              <a:p>
                <a:pPr lvl="2"/>
                <a:r>
                  <a:rPr lang="it-IT" sz="19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we evaluate the state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meaning that: </a:t>
                </a:r>
              </a:p>
              <a:p>
                <a:pPr lvl="3"/>
                <a:r>
                  <a:rPr lang="it-IT" sz="170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it-IT" sz="1800" b="0"/>
                  <a:t>(), the transition is accepted</a:t>
                </a:r>
              </a:p>
              <a:p>
                <a:pPr lvl="3"/>
                <a:r>
                  <a:rPr lang="it-IT" sz="170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it-IT" sz="1800"/>
                  <a:t>(), the transition is rejected and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b="0"/>
                  <a:t> becomes the next step in the Markov chain</a:t>
                </a:r>
                <a:endParaRPr lang="it-IT" sz="2200"/>
              </a:p>
              <a:p>
                <a:r>
                  <a:rPr lang="it-IT" sz="2400"/>
                  <a:t>Thermalization: while carrying out a random walk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/>
                  <a:t>, we can choose to only collect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2400"/>
                  <a:t>, discarding the intermediate steps. This minimizes the correlations among successive states </a:t>
                </a:r>
              </a:p>
              <a:p>
                <a:pPr rtl="0"/>
                <a:endParaRPr lang="it-IT" sz="2400"/>
              </a:p>
              <a:p>
                <a:pPr rtl="0"/>
                <a:endParaRPr lang="it-IT" sz="2400" dirty="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0E39369-C00E-117F-7E41-3A2450057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161779" cy="4635694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4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DFF39-9AAD-5CBA-CF15-39257539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915A8B5C-D587-536A-A3DD-606C2AAE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76E9173-4286-16D4-45BE-7C4E7FB7B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774243C1-5CC9-EB74-C5A1-19A83128A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20164F-8200-D2DF-041E-44CA4363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Markov Chains and Metropolis Algorithm</a:t>
            </a:r>
            <a:endParaRPr lang="it-IT"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DA3CBA-E212-C666-1288-A903758878E4}"/>
              </a:ext>
            </a:extLst>
          </p:cNvPr>
          <p:cNvSpPr txBox="1"/>
          <p:nvPr/>
        </p:nvSpPr>
        <p:spPr>
          <a:xfrm>
            <a:off x="2142310" y="4825388"/>
            <a:ext cx="887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2"/>
                </a:solidFill>
              </a:rPr>
              <a:t>An example of Metropolis algorithm to generate a random set of coordinates. The probability is given by the 1D harmonic oscillator wave function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7CAD9F-C7F5-AA23-8B7B-B3D0E35D1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310" y="2072763"/>
            <a:ext cx="9616163" cy="22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0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86135-E304-DC8D-8768-F0F7214C0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DB4A7843-DEC3-CEE4-9722-A075F7F46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DE8FF7-1E99-B82E-F9F5-26581011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9815DE20-1FD4-5242-6A99-8EE4DC404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C2E3FDB-EB6D-FD7B-2758-F6A6DDA54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Variational Principle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5AE4DCE-FA18-AA80-9A04-24EB5D1F7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454726"/>
                <a:ext cx="9161779" cy="5140037"/>
              </a:xfrm>
            </p:spPr>
            <p:txBody>
              <a:bodyPr rtlCol="0" anchor="t">
                <a:normAutofit/>
              </a:bodyPr>
              <a:lstStyle/>
              <a:p>
                <a:pPr marL="36900" indent="0" rtl="0">
                  <a:buNone/>
                </a:pPr>
                <a:endParaRPr lang="it-IT" sz="1800"/>
              </a:p>
              <a:p>
                <a:r>
                  <a:rPr lang="it-IT" sz="1800"/>
                  <a:t>Given a Hamiltonian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sz="1800"/>
                  <a:t> and a trial wave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it-IT" sz="1800"/>
                  <a:t>, an upper bound to the ground state energy is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^2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sz="1800"/>
              </a:p>
              <a:p>
                <a:r>
                  <a:rPr lang="it-IT" sz="1800"/>
                  <a:t>We can define a PDF and a local energy:</a:t>
                </a:r>
                <a:endParaRPr lang="it-IT" sz="1800">
                  <a:sym typeface="Wingdings" panose="05000000000000000000" pitchFamily="2" charset="2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180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it-IT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80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>
                  <a:sym typeface="Wingdings" panose="05000000000000000000" pitchFamily="2" charset="2"/>
                </a:endParaRPr>
              </a:p>
              <a:p>
                <a:pPr rtl="0"/>
                <a:endParaRPr lang="it-IT" sz="1800">
                  <a:sym typeface="Wingdings" panose="05000000000000000000" pitchFamily="2" charset="2"/>
                </a:endParaRPr>
              </a:p>
              <a:p>
                <a:pPr rtl="0"/>
                <a:r>
                  <a:rPr lang="it-IT" sz="1800">
                    <a:sym typeface="Wingdings" panose="05000000000000000000" pitchFamily="2" charset="2"/>
                  </a:rPr>
                  <a:t>The expectation value becomes </a:t>
                </a:r>
                <a:endParaRPr lang="it-IT" sz="1800" dirty="0">
                  <a:sym typeface="Wingdings" panose="05000000000000000000" pitchFamily="2" charset="2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it-IT" sz="18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5AE4DCE-FA18-AA80-9A04-24EB5D1F7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454726"/>
                <a:ext cx="9161779" cy="5140037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07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D2212-3962-C667-A5A9-C5BAE7FD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87503576-9899-E954-3151-DF2CBAE1E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5A9A7E-5C95-AA84-4CA6-791AD95EC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996E5918-97E1-3876-1218-43E05E9F7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BB60AB8-C148-E909-44C9-945BA2C20D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572429"/>
                <a:ext cx="9161779" cy="5053658"/>
              </a:xfrm>
            </p:spPr>
            <p:txBody>
              <a:bodyPr rtlCol="0" anchor="t">
                <a:normAutofit fontScale="92500" lnSpcReduction="2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Consider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/>
                  <a:t> as the importance sampling distribution function</a:t>
                </a:r>
              </a:p>
              <a:p>
                <a:pPr rtl="0"/>
                <a:endParaRPr lang="it-IT" sz="2400"/>
              </a:p>
              <a:p>
                <a:r>
                  <a:rPr lang="it-IT" sz="2400"/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/>
                  <a:t> in the integral of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it-IT" sz="2400"/>
                  <a:t> are weighted by the Metropolis algorithm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We use the variational Monte Carlo method in order to find the best parameters to represent the 1D harmonic oscillator and the He4 ground state wave functions</a:t>
                </a:r>
              </a:p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The ground state is found by searching the energy minimum, varying the parameters of a chosen trial wave function</a:t>
                </a: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BB60AB8-C148-E909-44C9-945BA2C20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572429"/>
                <a:ext cx="9161779" cy="5053658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FF9CF8BE-CE3E-E419-C642-FAE5E58FF44C}"/>
              </a:ext>
            </a:extLst>
          </p:cNvPr>
          <p:cNvSpPr txBox="1">
            <a:spLocks/>
          </p:cNvSpPr>
          <p:nvPr/>
        </p:nvSpPr>
        <p:spPr>
          <a:xfrm>
            <a:off x="2142310" y="601979"/>
            <a:ext cx="929630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000"/>
              <a:t>Variational Monte Carlo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82550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F1CA3-8FEF-E5F3-B7C4-DFA6BB65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25BB81C5-0C60-E01F-6EEC-09581FF79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A92033-EFA2-8FCF-6B75-81B0EAA3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FA77997-EB7B-7981-BC36-5B103643B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14279A5-1FCC-0488-71A9-4D3CC3F55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161779" cy="4652022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To overcome fluctuations around the minimum we use a technique called correlated sampling: assume a fixed parameter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400"/>
                  <a:t> (or set) near the minimum, and compute the energy for a random parameter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400"/>
                  <a:t> with the following equality: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it-IT" sz="2400" b="0"/>
              </a:p>
              <a:p>
                <a:r>
                  <a:rPr lang="it-IT" sz="2400"/>
                  <a:t>This way, the importance sampling function is fixed and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400" b="0"/>
                  <a:t>. </a:t>
                </a: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14279A5-1FCC-0488-71A9-4D3CC3F55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161779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BAF4099B-843D-0A9C-10C4-92F75B6B60E6}"/>
              </a:ext>
            </a:extLst>
          </p:cNvPr>
          <p:cNvSpPr txBox="1">
            <a:spLocks/>
          </p:cNvSpPr>
          <p:nvPr/>
        </p:nvSpPr>
        <p:spPr>
          <a:xfrm>
            <a:off x="2142310" y="601979"/>
            <a:ext cx="929630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000"/>
              <a:t>Variational Monte Carlo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1529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73370-3B45-1F0D-EF5E-08937F7B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C26A6F3B-DC03-2A24-6BF2-BF7CF7F2D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01F9EC-2003-374E-4E36-F227BAA2D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57870C2-27A1-395D-125B-90BE1082F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E98D53-57D1-0650-0DE6-7EC21DC8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41264AD0-F5E2-4805-AE64-A2E81F8A0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62500" lnSpcReduction="2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900"/>
                  <a:t>Hamiltonian: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2900"/>
              </a:p>
              <a:p>
                <a:pPr rtl="0"/>
                <a:r>
                  <a:rPr lang="it-IT" sz="2900"/>
                  <a:t>Trial wave function: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9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it-IT" sz="2900"/>
              </a:p>
              <a:p>
                <a:pPr rtl="0"/>
                <a:endParaRPr lang="it-IT" sz="2900"/>
              </a:p>
              <a:p>
                <a:pPr rtl="0"/>
                <a:r>
                  <a:rPr lang="it-IT" sz="2900"/>
                  <a:t>Local energy: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it-IT" sz="2900"/>
              </a:p>
              <a:p>
                <a:r>
                  <a:rPr lang="it-IT" sz="2900"/>
                  <a:t>We want to find the minimum of: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9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it-IT" sz="29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41264AD0-F5E2-4805-AE64-A2E81F8A0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6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F4104-5ADB-CDCE-09D2-2B6BA7B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7D021F2D-16F6-70A5-89AA-B47F7356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189246-E38F-BB1F-A5C8-72B1F1D8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B94A20E-228E-584B-8A53-95A806B08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7135B6-EDF4-BA01-560B-CFC622E5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B6A1C102-248A-4954-0143-50667CB30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4114715" cy="4652022"/>
              </a:xfrm>
            </p:spPr>
            <p:txBody>
              <a:bodyPr rtlCol="0" anchor="t">
                <a:normAutofit fontScale="92500" lnSpcReduction="1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Start by defining the local energy and the wave function, and by initializing the necessary parameters: </a:t>
                </a:r>
              </a:p>
              <a:p>
                <a:pPr rtl="0"/>
                <a:endParaRPr lang="it-IT" sz="2400"/>
              </a:p>
              <a:p>
                <a:pPr rtl="0"/>
                <a:r>
                  <a:rPr lang="it-IT" sz="2400"/>
                  <a:t>Then, find a set of steps with the Metropolis algorithm, by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it-IT" sz="2400"/>
                  <a:t> to define the probabilities for each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B6A1C102-248A-4954-0143-50667CB30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4114715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553D75-D287-A98E-F85B-77122A87535A}"/>
                  </a:ext>
                </a:extLst>
              </p:cNvPr>
              <p:cNvSpPr txBox="1"/>
              <p:nvPr/>
            </p:nvSpPr>
            <p:spPr>
              <a:xfrm>
                <a:off x="6353811" y="5725180"/>
                <a:ext cx="566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>
                    <a:solidFill>
                      <a:schemeClr val="tx2"/>
                    </a:solidFill>
                  </a:rPr>
                  <a:t>To construct the Markov chain, we use the value of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>
                    <a:solidFill>
                      <a:schemeClr val="tx2"/>
                    </a:solidFill>
                  </a:rPr>
                  <a:t> in the minimum, which is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sz="1400">
                  <a:solidFill>
                    <a:schemeClr val="tx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553D75-D287-A98E-F85B-77122A875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11" y="5725180"/>
                <a:ext cx="5668706" cy="523220"/>
              </a:xfrm>
              <a:prstGeom prst="rect">
                <a:avLst/>
              </a:prstGeom>
              <a:blipFill>
                <a:blip r:embed="rId8"/>
                <a:stretch>
                  <a:fillRect l="-323" t="-1163" r="-215" b="-127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009AC49-F39C-CE48-76E1-B88C00D90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11" y="1828608"/>
            <a:ext cx="2584351" cy="2279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97EDAA-2F11-0642-572E-17B69FEFC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3811" y="4356622"/>
            <a:ext cx="5511618" cy="129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7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{6CC8C517-C275-4229-BF82-973029DB29ED}tf55705232_win32</Template>
  <TotalTime>617</TotalTime>
  <Words>1098</Words>
  <Application>Microsoft Office PowerPoint</Application>
  <PresentationFormat>Widescreen</PresentationFormat>
  <Paragraphs>148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Calibri</vt:lpstr>
      <vt:lpstr>Cambria Math</vt:lpstr>
      <vt:lpstr>Goudy Old Style</vt:lpstr>
      <vt:lpstr>Wingdings</vt:lpstr>
      <vt:lpstr>Wingdings 2</vt:lpstr>
      <vt:lpstr>SlateVTI</vt:lpstr>
      <vt:lpstr>Variational Monte Carlo method</vt:lpstr>
      <vt:lpstr>Importance Sampling</vt:lpstr>
      <vt:lpstr>Markov Chains and Metropolis Algorithm</vt:lpstr>
      <vt:lpstr>Markov Chains and Metropolis Algorithm</vt:lpstr>
      <vt:lpstr>Variational Principle</vt:lpstr>
      <vt:lpstr>Presentazione standard di PowerPoint</vt:lpstr>
      <vt:lpstr>Presentazione standard di PowerPoint</vt:lpstr>
      <vt:lpstr>1D Harmonic Oscillator</vt:lpstr>
      <vt:lpstr>1D Harmonic Oscillator</vt:lpstr>
      <vt:lpstr>1D Harmonic Oscillator</vt:lpstr>
      <vt:lpstr>1D Harmonic Oscillator</vt:lpstr>
      <vt:lpstr>1D Harmonic Oscillator: results</vt:lpstr>
      <vt:lpstr>Ground State of Helium – 4 </vt:lpstr>
      <vt:lpstr>Ground State of Helium – 4 </vt:lpstr>
      <vt:lpstr>Ground State of Helium – 4 </vt:lpstr>
      <vt:lpstr>Ground State of Helium – 4 </vt:lpstr>
      <vt:lpstr>Ground State of Helium – 4: results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Carpi - ilaria.carpi@studio.unibo.it</dc:creator>
  <cp:lastModifiedBy>Ilaria Carpi - ilaria.carpi@studio.unibo.it</cp:lastModifiedBy>
  <cp:revision>18</cp:revision>
  <dcterms:created xsi:type="dcterms:W3CDTF">2025-05-09T15:11:33Z</dcterms:created>
  <dcterms:modified xsi:type="dcterms:W3CDTF">2025-07-21T12:53:48Z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